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  <p:sldMasterId id="2147483686" r:id="rId3"/>
  </p:sldMasterIdLst>
  <p:notesMasterIdLst>
    <p:notesMasterId r:id="rId17"/>
  </p:notesMasterIdLst>
  <p:handoutMasterIdLst>
    <p:handoutMasterId r:id="rId18"/>
  </p:handoutMasterIdLst>
  <p:sldIdLst>
    <p:sldId id="256" r:id="rId4"/>
    <p:sldId id="441" r:id="rId5"/>
    <p:sldId id="442" r:id="rId6"/>
    <p:sldId id="453" r:id="rId7"/>
    <p:sldId id="443" r:id="rId8"/>
    <p:sldId id="446" r:id="rId9"/>
    <p:sldId id="447" r:id="rId10"/>
    <p:sldId id="445" r:id="rId11"/>
    <p:sldId id="448" r:id="rId12"/>
    <p:sldId id="444" r:id="rId13"/>
    <p:sldId id="449" r:id="rId14"/>
    <p:sldId id="455" r:id="rId15"/>
    <p:sldId id="454" r:id="rId16"/>
  </p:sldIdLst>
  <p:sldSz cx="9144000" cy="6858000" type="screen4x3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nknown unknown" initials="un" lastIdx="11" clrIdx="0"/>
  <p:cmAuthor id="1" name="Mark Constas" initials="MC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4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E59A054-418A-4A85-A451-1FDBA2879D35}" v="141" dt="2025-09-04T20:09:43.44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309" autoAdjust="0"/>
    <p:restoredTop sz="80300" autoAdjust="0"/>
  </p:normalViewPr>
  <p:slideViewPr>
    <p:cSldViewPr>
      <p:cViewPr varScale="1">
        <p:scale>
          <a:sx n="127" d="100"/>
          <a:sy n="127" d="100"/>
        </p:scale>
        <p:origin x="101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900"/>
    </p:cViewPr>
  </p:sorterViewPr>
  <p:notesViewPr>
    <p:cSldViewPr>
      <p:cViewPr varScale="1">
        <p:scale>
          <a:sx n="82" d="100"/>
          <a:sy n="82" d="100"/>
        </p:scale>
        <p:origin x="-1962" y="-78"/>
      </p:cViewPr>
      <p:guideLst>
        <p:guide orient="horz" pos="2924"/>
        <p:guide pos="22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microsoft.com/office/2015/10/relationships/revisionInfo" Target="revisionInfo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commentAuthors" Target="commentAuthor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27466" cy="46434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5953" y="1"/>
            <a:ext cx="3027466" cy="46434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5E27A8-4892-4154-B52D-D6DF57E64DF0}" type="datetimeFigureOut">
              <a:rPr lang="en-US" smtClean="0"/>
              <a:pPr/>
              <a:t>9/4/2025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17760"/>
            <a:ext cx="3027466" cy="46434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5953" y="8817760"/>
            <a:ext cx="3027466" cy="46434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85E82F-0DA1-4CAE-A04F-3CD0157631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988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418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1" y="0"/>
            <a:ext cx="3026833" cy="46418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1F709-1019-4B5E-A58B-2717B614BF2E}" type="datetimeFigureOut">
              <a:rPr lang="en-US" smtClean="0"/>
              <a:pPr/>
              <a:t>9/4/2025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695325"/>
            <a:ext cx="4641850" cy="3481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09758"/>
            <a:ext cx="5588000" cy="41776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5"/>
            <a:ext cx="3026833" cy="4641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1" y="8817905"/>
            <a:ext cx="3026833" cy="4641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874382-BF8E-4DDF-96A0-73C4B7F6E3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9566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74382-BF8E-4DDF-96A0-73C4B7F6E3E2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17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74382-BF8E-4DDF-96A0-73C4B7F6E3E2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1700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74382-BF8E-4DDF-96A0-73C4B7F6E3E2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8034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74382-BF8E-4DDF-96A0-73C4B7F6E3E2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1700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74382-BF8E-4DDF-96A0-73C4B7F6E3E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1700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74382-BF8E-4DDF-96A0-73C4B7F6E3E2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1700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74382-BF8E-4DDF-96A0-73C4B7F6E3E2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1700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74382-BF8E-4DDF-96A0-73C4B7F6E3E2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1700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74382-BF8E-4DDF-96A0-73C4B7F6E3E2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1700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74382-BF8E-4DDF-96A0-73C4B7F6E3E2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1700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74382-BF8E-4DDF-96A0-73C4B7F6E3E2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1700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74382-BF8E-4DDF-96A0-73C4B7F6E3E2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1700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A39545-C29A-4219-9954-8CBAD17CD477}" type="datetimeFigureOut">
              <a:rPr lang="en-US" smtClean="0"/>
              <a:pPr/>
              <a:t>9/4/2025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99FDD7-F7E5-4BF5-ACCF-5D1D44779C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A39545-C29A-4219-9954-8CBAD17CD477}" type="datetimeFigureOut">
              <a:rPr lang="en-US" smtClean="0"/>
              <a:pPr/>
              <a:t>9/4/2025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99FDD7-F7E5-4BF5-ACCF-5D1D44779C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A39545-C29A-4219-9954-8CBAD17CD477}" type="datetimeFigureOut">
              <a:rPr lang="en-US" smtClean="0"/>
              <a:pPr/>
              <a:t>9/4/2025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99FDD7-F7E5-4BF5-ACCF-5D1D44779C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A39545-C29A-4219-9954-8CBAD17CD477}" type="datetimeFigureOut">
              <a:rPr lang="en-US" smtClean="0"/>
              <a:pPr/>
              <a:t>9/4/2025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99FDD7-F7E5-4BF5-ACCF-5D1D44779C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A39545-C29A-4219-9954-8CBAD17CD477}" type="datetimeFigureOut">
              <a:rPr lang="en-US" smtClean="0"/>
              <a:pPr/>
              <a:t>9/4/2025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99FDD7-F7E5-4BF5-ACCF-5D1D44779C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045CC4-B367-4478-A1BC-DD481B1802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5897CD-7F5F-49CC-9EFF-D669730FA6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7F5331-51F2-4B57-B29E-0E046D414D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984C49-8E1D-43EF-A29A-8F0293BCD0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25C77F-CE4B-411F-8DEC-7796D8504C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EEBDA9-8DAF-4A96-A45A-C904E65B4C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A39545-C29A-4219-9954-8CBAD17CD477}" type="datetimeFigureOut">
              <a:rPr lang="en-US" smtClean="0"/>
              <a:pPr/>
              <a:t>9/4/2025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99FDD7-F7E5-4BF5-ACCF-5D1D44779C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8E3315-7CB4-49FA-BDC9-2647988B04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4A5C9C-BDE1-4F2B-87D7-D7B8414A71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60688E-26BF-42CB-9B20-3F245BC686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380241-5CFE-4131-8F4C-765668E11D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6F91BA-7238-4992-866A-3F6456D1ED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46512E-2F75-4124-8CF6-6E27E5D4E3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60A925-979D-46BB-B0C8-3B20DE5AB0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6A52B4-3E4C-4C49-9DFC-822C9339D8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397987-5A7C-4D1F-9764-AC62594E5A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CFF224-FC5C-4FF6-B592-957DB1AAB2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A39545-C29A-4219-9954-8CBAD17CD477}" type="datetimeFigureOut">
              <a:rPr lang="en-US" smtClean="0"/>
              <a:pPr/>
              <a:t>9/4/2025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99FDD7-F7E5-4BF5-ACCF-5D1D44779C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8ECCED-BE80-4923-85BC-3A994D1F7C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2E5193-FE29-4994-8F0D-48BB119C34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3D461D-004A-462B-B444-A44B43D171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73D0B0-0FF7-481A-8C5E-E1C2DD9F10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E1F2D-9577-4D5D-AA0B-292890EE52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45CF60-CC65-408B-85CF-DDCDC96AF8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A39545-C29A-4219-9954-8CBAD17CD477}" type="datetimeFigureOut">
              <a:rPr lang="en-US" smtClean="0"/>
              <a:pPr/>
              <a:t>9/4/2025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99FDD7-F7E5-4BF5-ACCF-5D1D44779C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A39545-C29A-4219-9954-8CBAD17CD477}" type="datetimeFigureOut">
              <a:rPr lang="en-US" smtClean="0"/>
              <a:pPr/>
              <a:t>9/4/2025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99FDD7-F7E5-4BF5-ACCF-5D1D44779C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A39545-C29A-4219-9954-8CBAD17CD477}" type="datetimeFigureOut">
              <a:rPr lang="en-US" smtClean="0"/>
              <a:pPr/>
              <a:t>9/4/2025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99FDD7-F7E5-4BF5-ACCF-5D1D44779C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A39545-C29A-4219-9954-8CBAD17CD477}" type="datetimeFigureOut">
              <a:rPr lang="en-US" smtClean="0"/>
              <a:pPr/>
              <a:t>9/4/2025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99FDD7-F7E5-4BF5-ACCF-5D1D44779C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A39545-C29A-4219-9954-8CBAD17CD477}" type="datetimeFigureOut">
              <a:rPr lang="en-US" smtClean="0"/>
              <a:pPr/>
              <a:t>9/4/2025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99FDD7-F7E5-4BF5-ACCF-5D1D44779C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A39545-C29A-4219-9954-8CBAD17CD477}" type="datetimeFigureOut">
              <a:rPr lang="en-US" smtClean="0"/>
              <a:pPr/>
              <a:t>9/4/2025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99FDD7-F7E5-4BF5-ACCF-5D1D44779C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877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D0A39545-C29A-4219-9954-8CBAD17CD477}" type="datetimeFigureOut">
              <a:rPr lang="en-US" smtClean="0"/>
              <a:pPr/>
              <a:t>9/4/2025</a:t>
            </a:fld>
            <a:endParaRPr lang="en-US" dirty="0"/>
          </a:p>
        </p:txBody>
      </p:sp>
      <p:sp>
        <p:nvSpPr>
          <p:cNvPr id="2877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2877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299FDD7-F7E5-4BF5-ACCF-5D1D44779C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887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87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87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09042F12-B1C6-4FC0-98D0-EC25156C45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918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18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18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EBB05BFC-9CD9-43B3-8F3E-99C41BBB72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rd.as.uky.edu/sites/default/files/1-Shitty%20First%20Drafts.pdf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9200"/>
            <a:ext cx="9144000" cy="1470025"/>
          </a:xfrm>
        </p:spPr>
        <p:txBody>
          <a:bodyPr>
            <a:normAutofit fontScale="90000"/>
          </a:bodyPr>
          <a:lstStyle/>
          <a:p>
            <a:br>
              <a:rPr lang="en-US" sz="2800" dirty="0">
                <a:latin typeface="Georgia" pitchFamily="18" charset="0"/>
              </a:rPr>
            </a:br>
            <a:r>
              <a:rPr lang="en-US" sz="2800" dirty="0">
                <a:latin typeface="Georgia" pitchFamily="18" charset="0"/>
              </a:rPr>
              <a:t>Chris Barrett</a:t>
            </a:r>
            <a:br>
              <a:rPr lang="en-US" sz="2800" dirty="0">
                <a:latin typeface="Georgia" pitchFamily="18" charset="0"/>
              </a:rPr>
            </a:br>
            <a:r>
              <a:rPr lang="en-US" sz="2800" dirty="0">
                <a:latin typeface="Georgia" pitchFamily="18" charset="0"/>
              </a:rPr>
              <a:t>Presentation to STARS Fellows</a:t>
            </a:r>
            <a:br>
              <a:rPr lang="en-US" sz="2800" dirty="0">
                <a:latin typeface="Georgia" pitchFamily="18" charset="0"/>
              </a:rPr>
            </a:br>
            <a:r>
              <a:rPr lang="en-US" sz="2800" dirty="0">
                <a:latin typeface="Georgia" pitchFamily="18" charset="0"/>
              </a:rPr>
              <a:t>September 8, 2025</a:t>
            </a:r>
            <a:endParaRPr lang="en-US" sz="2700" dirty="0">
              <a:latin typeface="Georgia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1706" y="2286000"/>
            <a:ext cx="86868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Georgia" pitchFamily="18" charset="0"/>
              </a:rPr>
              <a:t>How Do I Fund My Research?</a:t>
            </a:r>
          </a:p>
          <a:p>
            <a:pPr algn="ctr"/>
            <a:r>
              <a:rPr lang="en-US" sz="3200" b="1" dirty="0">
                <a:latin typeface="Georgia" pitchFamily="18" charset="0"/>
              </a:rPr>
              <a:t>Some Insights on Successful</a:t>
            </a:r>
          </a:p>
          <a:p>
            <a:pPr algn="ctr"/>
            <a:r>
              <a:rPr lang="en-US" sz="3200" b="1" dirty="0">
                <a:latin typeface="Georgia" pitchFamily="18" charset="0"/>
              </a:rPr>
              <a:t>(and Not So Successful)</a:t>
            </a:r>
          </a:p>
          <a:p>
            <a:pPr algn="ctr"/>
            <a:r>
              <a:rPr lang="en-US" sz="3200" b="1" dirty="0">
                <a:latin typeface="Georgia" pitchFamily="18" charset="0"/>
              </a:rPr>
              <a:t>Research </a:t>
            </a:r>
            <a:r>
              <a:rPr lang="en-US" sz="3200" b="1" dirty="0" err="1">
                <a:latin typeface="Georgia" pitchFamily="18" charset="0"/>
              </a:rPr>
              <a:t>Grantsmanship</a:t>
            </a:r>
            <a:endParaRPr lang="en-US" sz="3200" b="1" dirty="0">
              <a:latin typeface="Georgia" pitchFamily="18" charset="0"/>
            </a:endParaRPr>
          </a:p>
        </p:txBody>
      </p:sp>
      <p:pic>
        <p:nvPicPr>
          <p:cNvPr id="4" name="Picture 5" descr="cu_logo_sml_150_pp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6200" y="981075"/>
            <a:ext cx="90678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Georgia" pitchFamily="18" charset="0"/>
              </a:rPr>
              <a:t>Abstract and 1</a:t>
            </a:r>
            <a:r>
              <a:rPr lang="en-US" sz="2400" b="1" baseline="30000" dirty="0">
                <a:latin typeface="Georgia" pitchFamily="18" charset="0"/>
              </a:rPr>
              <a:t>st</a:t>
            </a:r>
            <a:r>
              <a:rPr lang="en-US" sz="2400" b="1" dirty="0">
                <a:latin typeface="Georgia" pitchFamily="18" charset="0"/>
              </a:rPr>
              <a:t> page are make-or-break: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Only thing all reviewers/POs read. POs use to assign reviewers. 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Review panelists in major competitions handle many (often 15-50) proposals. Catch their interest right away. 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POs/panelists are non-specialists. Make your case clearly.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Describe the conceptual forest before the technical trees: why does this matter? What outcomes and impacts to expect? 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Ask colleagues/</a:t>
            </a:r>
            <a:r>
              <a:rPr lang="en-US" sz="2400" dirty="0" err="1">
                <a:latin typeface="Georgia" pitchFamily="18" charset="0"/>
              </a:rPr>
              <a:t>nonspecialist</a:t>
            </a:r>
            <a:r>
              <a:rPr lang="en-US" sz="2400" dirty="0">
                <a:latin typeface="Georgia" pitchFamily="18" charset="0"/>
              </a:rPr>
              <a:t> friends to take 5-10 minutes to read and critique your 1</a:t>
            </a:r>
            <a:r>
              <a:rPr lang="en-US" sz="2400" baseline="30000" dirty="0">
                <a:latin typeface="Georgia" pitchFamily="18" charset="0"/>
              </a:rPr>
              <a:t>st</a:t>
            </a:r>
            <a:r>
              <a:rPr lang="en-US" sz="2400" dirty="0">
                <a:latin typeface="Georgia" pitchFamily="18" charset="0"/>
              </a:rPr>
              <a:t> page/abstract</a:t>
            </a:r>
          </a:p>
          <a:p>
            <a:endParaRPr lang="en-US" sz="2400" b="1" dirty="0">
              <a:latin typeface="Georgia" pitchFamily="18" charset="0"/>
            </a:endParaRPr>
          </a:p>
          <a:p>
            <a:r>
              <a:rPr lang="en-US" sz="2400" b="1" dirty="0">
                <a:latin typeface="Georgia" pitchFamily="18" charset="0"/>
              </a:rPr>
              <a:t>Be clear and concise </a:t>
            </a:r>
            <a:endParaRPr lang="en-US" sz="2400" dirty="0">
              <a:latin typeface="Georgia" pitchFamily="18" charset="0"/>
            </a:endParaRP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You need to market the research. Persuasive writing differs from scientific writing. 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Start early; rewrite/edit often … </a:t>
            </a:r>
            <a:r>
              <a:rPr lang="en-US" sz="2400" dirty="0">
                <a:latin typeface="Georgia" pitchFamily="18" charset="0"/>
                <a:hlinkClick r:id="rId3"/>
              </a:rPr>
              <a:t>Lamott’s ‘shitty first drafts’</a:t>
            </a:r>
            <a:endParaRPr lang="en-US" sz="2400" dirty="0">
              <a:latin typeface="Georgia" pitchFamily="18" charset="0"/>
            </a:endParaRPr>
          </a:p>
        </p:txBody>
      </p:sp>
      <p:pic>
        <p:nvPicPr>
          <p:cNvPr id="4" name="Picture 5" descr="cu_logo_sml_150_pp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5"/>
          <p:cNvSpPr txBox="1">
            <a:spLocks/>
          </p:cNvSpPr>
          <p:nvPr/>
        </p:nvSpPr>
        <p:spPr bwMode="auto">
          <a:xfrm>
            <a:off x="5638800" y="1501"/>
            <a:ext cx="3505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en-US" sz="3000" b="1" kern="0" dirty="0">
                <a:solidFill>
                  <a:schemeClr val="bg1"/>
                </a:solidFill>
                <a:latin typeface="Georgia" pitchFamily="18" charset="0"/>
                <a:ea typeface="+mj-ea"/>
                <a:cs typeface="+mj-cs"/>
              </a:rPr>
              <a:t>           Writing</a:t>
            </a:r>
            <a:endParaRPr lang="en-US" sz="3000" kern="0" dirty="0">
              <a:solidFill>
                <a:schemeClr val="bg1"/>
              </a:solidFill>
              <a:latin typeface="Georgia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35995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99293" y="1143000"/>
            <a:ext cx="8915399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Georgia" pitchFamily="18" charset="0"/>
              </a:rPr>
              <a:t>Budgets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Draft a budget early, establish what is feasible and cost effective, then design accordingly. 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Get early input from accounting staff on budget/justification. Don’t forget little things (e.g., visas, airport transfers)</a:t>
            </a:r>
            <a:endParaRPr lang="en-US" sz="2400" b="1" dirty="0">
              <a:latin typeface="Georgia" pitchFamily="18" charset="0"/>
            </a:endParaRP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Delicate balance b/n under-budgeting and padding. When permitted, build in a small buffer for FX/fare fluctuations, etc.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Know the matching expectations (formal and informal)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Indirect costs </a:t>
            </a:r>
            <a:r>
              <a:rPr lang="en-US" sz="2400" dirty="0">
                <a:latin typeface="Georgia" pitchFamily="18" charset="0"/>
                <a:sym typeface="Wingdings" panose="05000000000000000000" pitchFamily="2" charset="2"/>
              </a:rPr>
              <a:t> </a:t>
            </a:r>
            <a:endParaRPr lang="en-US" sz="2400" dirty="0">
              <a:latin typeface="Georgia" pitchFamily="18" charset="0"/>
            </a:endParaRPr>
          </a:p>
          <a:p>
            <a:pPr marL="342900" indent="-342900">
              <a:buFontTx/>
              <a:buChar char="-"/>
            </a:pPr>
            <a:endParaRPr lang="en-US" sz="2400" b="1" dirty="0">
              <a:latin typeface="Georgia" pitchFamily="18" charset="0"/>
            </a:endParaRPr>
          </a:p>
          <a:p>
            <a:r>
              <a:rPr lang="en-US" sz="2400" b="1" dirty="0">
                <a:latin typeface="Georgia" pitchFamily="18" charset="0"/>
              </a:rPr>
              <a:t>Empirical Study Design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If you plan to collect data, explain precisely the design: sample size (power calculations), etc. </a:t>
            </a:r>
          </a:p>
        </p:txBody>
      </p:sp>
      <p:pic>
        <p:nvPicPr>
          <p:cNvPr id="4" name="Picture 5" descr="cu_logo_sml_150_pp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5"/>
          <p:cNvSpPr txBox="1">
            <a:spLocks/>
          </p:cNvSpPr>
          <p:nvPr/>
        </p:nvSpPr>
        <p:spPr bwMode="auto">
          <a:xfrm>
            <a:off x="6705600" y="1501"/>
            <a:ext cx="2438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en-US" sz="3000" b="1" kern="0" dirty="0">
                <a:solidFill>
                  <a:schemeClr val="bg1"/>
                </a:solidFill>
                <a:latin typeface="Georgia" pitchFamily="18" charset="0"/>
                <a:ea typeface="+mj-ea"/>
                <a:cs typeface="+mj-cs"/>
              </a:rPr>
              <a:t>Arithmetic</a:t>
            </a:r>
            <a:endParaRPr lang="en-US" sz="3000" kern="0" dirty="0">
              <a:solidFill>
                <a:schemeClr val="bg1"/>
              </a:solidFill>
              <a:latin typeface="Georgia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63587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4300" y="1371600"/>
            <a:ext cx="8915399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Georgia" pitchFamily="18" charset="0"/>
              </a:rPr>
              <a:t>You won a research award … congratulations! </a:t>
            </a:r>
            <a:r>
              <a:rPr lang="en-US" sz="2400" b="1" dirty="0">
                <a:latin typeface="Georgia" pitchFamily="18" charset="0"/>
                <a:sym typeface="Wingdings" panose="05000000000000000000" pitchFamily="2" charset="2"/>
              </a:rPr>
              <a:t> </a:t>
            </a:r>
            <a:endParaRPr lang="en-US" sz="2400" b="1" dirty="0">
              <a:latin typeface="Georgia" pitchFamily="18" charset="0"/>
            </a:endParaRPr>
          </a:p>
          <a:p>
            <a:endParaRPr lang="en-US" sz="2400" b="1" dirty="0">
              <a:latin typeface="Georgia" pitchFamily="18" charset="0"/>
            </a:endParaRPr>
          </a:p>
          <a:p>
            <a:r>
              <a:rPr lang="en-US" sz="2400" b="1" dirty="0">
                <a:latin typeface="Georgia" pitchFamily="18" charset="0"/>
              </a:rPr>
              <a:t>Contracting Details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Check/know the intellectual property rights and nondisclosure provisions! 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Be clear about budget variance rules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Find out amendment/NCE options … just in case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Know and heed the reporting requirements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Check</a:t>
            </a:r>
            <a:r>
              <a:rPr lang="en-US" sz="2400">
                <a:latin typeface="Georgia" pitchFamily="18" charset="0"/>
              </a:rPr>
              <a:t>/follow </a:t>
            </a:r>
            <a:r>
              <a:rPr lang="en-US" sz="2400" dirty="0">
                <a:latin typeface="Georgia" pitchFamily="18" charset="0"/>
              </a:rPr>
              <a:t>conflict of interest/commitment rules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Get </a:t>
            </a:r>
            <a:r>
              <a:rPr lang="en-US" sz="2400" dirty="0" err="1">
                <a:latin typeface="Georgia" pitchFamily="18" charset="0"/>
              </a:rPr>
              <a:t>subawards</a:t>
            </a:r>
            <a:r>
              <a:rPr lang="en-US" sz="2400" dirty="0">
                <a:latin typeface="Georgia" pitchFamily="18" charset="0"/>
              </a:rPr>
              <a:t> established promptly (they take time </a:t>
            </a:r>
            <a:r>
              <a:rPr lang="en-US" sz="2400" dirty="0">
                <a:latin typeface="Georgia" pitchFamily="18" charset="0"/>
                <a:sym typeface="Wingdings" pitchFamily="2" charset="2"/>
              </a:rPr>
              <a:t> )</a:t>
            </a:r>
            <a:endParaRPr lang="en-US" sz="2400" dirty="0">
              <a:latin typeface="Georgia" pitchFamily="18" charset="0"/>
            </a:endParaRPr>
          </a:p>
          <a:p>
            <a:endParaRPr lang="en-US" sz="2400" b="1" dirty="0">
              <a:latin typeface="Georgia" pitchFamily="18" charset="0"/>
            </a:endParaRPr>
          </a:p>
          <a:p>
            <a:r>
              <a:rPr lang="en-US" sz="2400" b="1" dirty="0">
                <a:latin typeface="Georgia" pitchFamily="18" charset="0"/>
              </a:rPr>
              <a:t>Institutional Review Board </a:t>
            </a:r>
          </a:p>
          <a:p>
            <a:r>
              <a:rPr lang="en-US" sz="2400" dirty="0">
                <a:latin typeface="Georgia" pitchFamily="18" charset="0"/>
              </a:rPr>
              <a:t>– Do it promptly/accurately! Allow adequate time</a:t>
            </a:r>
          </a:p>
        </p:txBody>
      </p:sp>
      <p:pic>
        <p:nvPicPr>
          <p:cNvPr id="4" name="Picture 5" descr="cu_logo_sml_150_pp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5"/>
          <p:cNvSpPr txBox="1">
            <a:spLocks/>
          </p:cNvSpPr>
          <p:nvPr/>
        </p:nvSpPr>
        <p:spPr bwMode="auto">
          <a:xfrm>
            <a:off x="4724400" y="1501"/>
            <a:ext cx="441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en-US" sz="3000" b="1" kern="0" dirty="0">
                <a:solidFill>
                  <a:schemeClr val="bg1"/>
                </a:solidFill>
                <a:latin typeface="Georgia" pitchFamily="18" charset="0"/>
                <a:ea typeface="+mj-ea"/>
                <a:cs typeface="+mj-cs"/>
              </a:rPr>
              <a:t>If successful … </a:t>
            </a:r>
            <a:r>
              <a:rPr lang="en-US" sz="3000" b="1" kern="0" dirty="0">
                <a:solidFill>
                  <a:schemeClr val="bg1"/>
                </a:solidFill>
                <a:latin typeface="Georgia" pitchFamily="18" charset="0"/>
                <a:ea typeface="+mj-ea"/>
                <a:cs typeface="+mj-cs"/>
                <a:sym typeface="Wingdings" panose="05000000000000000000" pitchFamily="2" charset="2"/>
              </a:rPr>
              <a:t> </a:t>
            </a:r>
            <a:endParaRPr lang="en-US" sz="3000" kern="0" dirty="0">
              <a:solidFill>
                <a:schemeClr val="bg1"/>
              </a:solidFill>
              <a:latin typeface="Georgia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36009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Mbaka Oromo 2006 043"/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308" y="-20207"/>
            <a:ext cx="9173308" cy="6878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09601" y="1029615"/>
            <a:ext cx="89153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Georgia" pitchFamily="18" charset="0"/>
              </a:rPr>
              <a:t>	Thank you for your time and attention</a:t>
            </a:r>
          </a:p>
          <a:p>
            <a:pPr algn="ctr"/>
            <a:r>
              <a:rPr lang="en-US" sz="2800" b="1" dirty="0">
                <a:solidFill>
                  <a:schemeClr val="bg1"/>
                </a:solidFill>
                <a:latin typeface="Georgia" pitchFamily="18" charset="0"/>
              </a:rPr>
              <a:t>Comments/questions?</a:t>
            </a:r>
            <a:endParaRPr lang="en-US" sz="2800" dirty="0">
              <a:solidFill>
                <a:schemeClr val="bg1"/>
              </a:solidFill>
              <a:latin typeface="Georgia" pitchFamily="18" charset="0"/>
            </a:endParaRPr>
          </a:p>
        </p:txBody>
      </p:sp>
      <p:pic>
        <p:nvPicPr>
          <p:cNvPr id="4" name="Picture 5" descr="cu_logo_sml_150_pp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itle 5"/>
          <p:cNvSpPr txBox="1">
            <a:spLocks/>
          </p:cNvSpPr>
          <p:nvPr/>
        </p:nvSpPr>
        <p:spPr bwMode="auto">
          <a:xfrm>
            <a:off x="6324600" y="39015"/>
            <a:ext cx="2819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en-US" sz="3000" b="1" kern="0" dirty="0">
                <a:solidFill>
                  <a:schemeClr val="bg1"/>
                </a:solidFill>
                <a:latin typeface="Georgia" pitchFamily="18" charset="0"/>
                <a:ea typeface="+mj-ea"/>
                <a:cs typeface="+mj-cs"/>
              </a:rPr>
              <a:t>Thank you</a:t>
            </a:r>
            <a:endParaRPr lang="en-US" sz="3000" kern="0" dirty="0">
              <a:solidFill>
                <a:schemeClr val="bg1"/>
              </a:solidFill>
              <a:latin typeface="Georgia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78132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72265" y="971657"/>
            <a:ext cx="8686800" cy="641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Georgia" pitchFamily="18" charset="0"/>
              </a:rPr>
              <a:t>Why is </a:t>
            </a:r>
            <a:r>
              <a:rPr lang="en-US" sz="2400" b="1" dirty="0" err="1">
                <a:latin typeface="Georgia" pitchFamily="18" charset="0"/>
              </a:rPr>
              <a:t>grantsmanship</a:t>
            </a:r>
            <a:r>
              <a:rPr lang="en-US" sz="2400" b="1" dirty="0">
                <a:latin typeface="Georgia" pitchFamily="18" charset="0"/>
              </a:rPr>
              <a:t> important?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2400" b="1" dirty="0">
              <a:latin typeface="Georgia" pitchFamily="18" charset="0"/>
            </a:endParaRPr>
          </a:p>
          <a:p>
            <a:pPr marL="457200" indent="-457200">
              <a:buAutoNum type="arabicPeriod"/>
            </a:pPr>
            <a:r>
              <a:rPr lang="en-US" sz="2400" b="1" dirty="0">
                <a:latin typeface="Georgia" pitchFamily="18" charset="0"/>
              </a:rPr>
              <a:t>Resources</a:t>
            </a:r>
          </a:p>
          <a:p>
            <a:pPr marL="512763"/>
            <a:r>
              <a:rPr lang="en-US" sz="2400" dirty="0">
                <a:latin typeface="Georgia" pitchFamily="18" charset="0"/>
              </a:rPr>
              <a:t>Data collection costs $. Grants are the main source.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1000" b="1" dirty="0">
              <a:latin typeface="Georgia" pitchFamily="18" charset="0"/>
            </a:endParaRPr>
          </a:p>
          <a:p>
            <a:pPr marL="457200" indent="-457200">
              <a:buAutoNum type="arabicPeriod" startAt="2"/>
            </a:pPr>
            <a:r>
              <a:rPr lang="en-US" sz="2400" b="1" dirty="0">
                <a:latin typeface="Georgia" pitchFamily="18" charset="0"/>
              </a:rPr>
              <a:t>Visibility</a:t>
            </a:r>
          </a:p>
          <a:p>
            <a:pPr marL="512763"/>
            <a:r>
              <a:rPr lang="en-US" sz="2400" dirty="0" err="1">
                <a:latin typeface="Georgia" pitchFamily="18" charset="0"/>
              </a:rPr>
              <a:t>Grantsmaking</a:t>
            </a:r>
            <a:r>
              <a:rPr lang="en-US" sz="2400" dirty="0">
                <a:latin typeface="Georgia" pitchFamily="18" charset="0"/>
              </a:rPr>
              <a:t> organizations take a keen interest in the results of projects they fund. Built-in audience for your work and often dissemination/publicity as well.</a:t>
            </a:r>
            <a:endParaRPr lang="en-US" sz="1000" b="1" dirty="0">
              <a:latin typeface="Georgia" pitchFamily="18" charset="0"/>
            </a:endParaRPr>
          </a:p>
          <a:p>
            <a:pPr marL="457200" indent="-457200">
              <a:buAutoNum type="arabicPeriod" startAt="3"/>
            </a:pPr>
            <a:r>
              <a:rPr lang="en-US" sz="2400" b="1" dirty="0">
                <a:latin typeface="Georgia" pitchFamily="18" charset="0"/>
              </a:rPr>
              <a:t>Linkages</a:t>
            </a:r>
            <a:endParaRPr lang="en-US" sz="2400" dirty="0">
              <a:latin typeface="Georgia" pitchFamily="18" charset="0"/>
            </a:endParaRPr>
          </a:p>
          <a:p>
            <a:r>
              <a:rPr lang="en-US" sz="2400" dirty="0">
                <a:latin typeface="Georgia" pitchFamily="18" charset="0"/>
              </a:rPr>
              <a:t>       Reviewers/program officers can often link you to people,   </a:t>
            </a:r>
          </a:p>
          <a:p>
            <a:r>
              <a:rPr lang="en-US" sz="2400" dirty="0">
                <a:latin typeface="Georgia" pitchFamily="18" charset="0"/>
              </a:rPr>
              <a:t>       groups or new work underway of which you were unaware.</a:t>
            </a:r>
          </a:p>
          <a:p>
            <a:pPr marL="457200" indent="-457200">
              <a:buAutoNum type="arabicPeriod" startAt="4"/>
            </a:pPr>
            <a:r>
              <a:rPr lang="en-US" sz="2400" b="1" dirty="0">
                <a:latin typeface="Georgia" pitchFamily="18" charset="0"/>
              </a:rPr>
              <a:t>Feedback</a:t>
            </a:r>
          </a:p>
          <a:p>
            <a:r>
              <a:rPr lang="en-US" sz="2400" dirty="0">
                <a:latin typeface="Georgia" pitchFamily="18" charset="0"/>
              </a:rPr>
              <a:t>       Early constructive criticism improves research quality</a:t>
            </a:r>
          </a:p>
          <a:p>
            <a:pPr marL="457200" indent="-457200">
              <a:buAutoNum type="arabicPeriod" startAt="5"/>
            </a:pPr>
            <a:r>
              <a:rPr lang="en-US" sz="2400" b="1" dirty="0">
                <a:latin typeface="Georgia" pitchFamily="18" charset="0"/>
              </a:rPr>
              <a:t>Success breeds success</a:t>
            </a:r>
          </a:p>
          <a:p>
            <a:r>
              <a:rPr lang="en-US" sz="2400" dirty="0">
                <a:latin typeface="Georgia" pitchFamily="18" charset="0"/>
              </a:rPr>
              <a:t>       Successful grants often bring noncompetitive follow-on $.</a:t>
            </a:r>
          </a:p>
          <a:p>
            <a:pPr marL="342900" indent="-342900">
              <a:lnSpc>
                <a:spcPct val="200000"/>
              </a:lnSpc>
              <a:buFont typeface="Arial" pitchFamily="34" charset="0"/>
              <a:buChar char="•"/>
            </a:pPr>
            <a:endParaRPr lang="en-US" sz="2400" b="1" dirty="0">
              <a:latin typeface="Georgia" pitchFamily="18" charset="0"/>
            </a:endParaRPr>
          </a:p>
        </p:txBody>
      </p:sp>
      <p:pic>
        <p:nvPicPr>
          <p:cNvPr id="4" name="Picture 5" descr="cu_logo_sml_150_pp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5"/>
          <p:cNvSpPr txBox="1">
            <a:spLocks/>
          </p:cNvSpPr>
          <p:nvPr/>
        </p:nvSpPr>
        <p:spPr bwMode="auto">
          <a:xfrm>
            <a:off x="5029200" y="1501"/>
            <a:ext cx="41148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en-US" sz="3000" b="1" kern="0" dirty="0">
                <a:solidFill>
                  <a:schemeClr val="bg1"/>
                </a:solidFill>
                <a:latin typeface="Georgia" pitchFamily="18" charset="0"/>
                <a:ea typeface="+mj-ea"/>
                <a:cs typeface="+mj-cs"/>
              </a:rPr>
              <a:t>           Motivation</a:t>
            </a:r>
            <a:endParaRPr lang="en-US" sz="3000" kern="0" dirty="0">
              <a:solidFill>
                <a:schemeClr val="bg1"/>
              </a:solidFill>
              <a:latin typeface="Georgia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26768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u_logo_sml_150_pp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5"/>
          <p:cNvSpPr txBox="1">
            <a:spLocks/>
          </p:cNvSpPr>
          <p:nvPr/>
        </p:nvSpPr>
        <p:spPr bwMode="auto">
          <a:xfrm>
            <a:off x="5029200" y="1501"/>
            <a:ext cx="41148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en-US" sz="3000" b="1" kern="0" dirty="0">
                <a:solidFill>
                  <a:schemeClr val="bg1"/>
                </a:solidFill>
                <a:latin typeface="Georgia" pitchFamily="18" charset="0"/>
                <a:ea typeface="+mj-ea"/>
                <a:cs typeface="+mj-cs"/>
              </a:rPr>
              <a:t>Basic process</a:t>
            </a:r>
            <a:endParaRPr lang="en-US" sz="3000" kern="0" dirty="0">
              <a:solidFill>
                <a:schemeClr val="bg1"/>
              </a:solidFill>
              <a:latin typeface="Georgia" pitchFamily="18" charset="0"/>
              <a:ea typeface="+mj-ea"/>
              <a:cs typeface="+mj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90498" y="5536135"/>
            <a:ext cx="8763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Georgia" pitchFamily="18" charset="0"/>
              </a:rPr>
              <a:t>It takes </a:t>
            </a:r>
            <a:r>
              <a:rPr lang="en-US" sz="2400" b="1" dirty="0">
                <a:solidFill>
                  <a:srgbClr val="FF0000"/>
                </a:solidFill>
                <a:latin typeface="Georgia" pitchFamily="18" charset="0"/>
              </a:rPr>
              <a:t>TIME</a:t>
            </a:r>
            <a:r>
              <a:rPr lang="en-US" sz="2400" b="1" dirty="0">
                <a:latin typeface="Georgia" pitchFamily="18" charset="0"/>
              </a:rPr>
              <a:t> </a:t>
            </a:r>
            <a:r>
              <a:rPr lang="en-US" sz="2400" dirty="0">
                <a:latin typeface="Georgia" pitchFamily="18" charset="0"/>
              </a:rPr>
              <a:t>… both to prepare winning proposals and to do the work. Apply early and often. (Note: worst case = no successful proposals; 2</a:t>
            </a:r>
            <a:r>
              <a:rPr lang="en-US" sz="2400" baseline="30000" dirty="0">
                <a:latin typeface="Georgia" pitchFamily="18" charset="0"/>
              </a:rPr>
              <a:t>nd</a:t>
            </a:r>
            <a:r>
              <a:rPr lang="en-US" sz="2400" dirty="0">
                <a:latin typeface="Georgia" pitchFamily="18" charset="0"/>
              </a:rPr>
              <a:t> worst case = all proposals successful)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0499" y="1427536"/>
            <a:ext cx="186689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Develop idea/ prelim findings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8443" y="3482088"/>
            <a:ext cx="1864554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Search for grant sources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1740" y="2438400"/>
            <a:ext cx="186455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Develop base proposal/budget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0498" y="4572000"/>
            <a:ext cx="186689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Contact POs/ submit LOI/EOI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24400" y="4572000"/>
            <a:ext cx="19812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Redraft proposal/ Submit </a:t>
            </a:r>
            <a:r>
              <a:rPr lang="en-US" u="sng" dirty="0"/>
              <a:t>on time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934200" y="4572000"/>
            <a:ext cx="186689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Receive award/ reviews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934199" y="3643699"/>
            <a:ext cx="186689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Negotiate contract details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940062" y="2590800"/>
            <a:ext cx="186689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Complete </a:t>
            </a:r>
            <a:r>
              <a:rPr lang="en-US" u="sng" dirty="0"/>
              <a:t>all</a:t>
            </a:r>
            <a:r>
              <a:rPr lang="en-US" dirty="0"/>
              <a:t> project steps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29800" y="1431666"/>
            <a:ext cx="186689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File reports  </a:t>
            </a:r>
          </a:p>
          <a:p>
            <a:r>
              <a:rPr lang="en-US" u="sng" dirty="0"/>
              <a:t>on time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438400" y="4556313"/>
            <a:ext cx="186689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Draft proposal/ get feedback</a:t>
            </a:r>
          </a:p>
        </p:txBody>
      </p:sp>
      <p:sp>
        <p:nvSpPr>
          <p:cNvPr id="20" name="Curved Down Arrow 19"/>
          <p:cNvSpPr/>
          <p:nvPr/>
        </p:nvSpPr>
        <p:spPr>
          <a:xfrm flipH="1">
            <a:off x="2057397" y="998408"/>
            <a:ext cx="4876800" cy="429128"/>
          </a:xfrm>
          <a:prstGeom prst="curvedDownArrow">
            <a:avLst>
              <a:gd name="adj1" fmla="val 25000"/>
              <a:gd name="adj2" fmla="val 50000"/>
              <a:gd name="adj3" fmla="val 2692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Down Arrow 20"/>
          <p:cNvSpPr/>
          <p:nvPr/>
        </p:nvSpPr>
        <p:spPr>
          <a:xfrm flipH="1">
            <a:off x="1036319" y="2073867"/>
            <a:ext cx="88803" cy="36453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Down Arrow 21"/>
          <p:cNvSpPr/>
          <p:nvPr/>
        </p:nvSpPr>
        <p:spPr>
          <a:xfrm flipH="1">
            <a:off x="1059617" y="3084731"/>
            <a:ext cx="88803" cy="36453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Down Arrow 22"/>
          <p:cNvSpPr/>
          <p:nvPr/>
        </p:nvSpPr>
        <p:spPr>
          <a:xfrm flipH="1">
            <a:off x="1017121" y="4151531"/>
            <a:ext cx="88803" cy="36453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ight Arrow 23"/>
          <p:cNvSpPr/>
          <p:nvPr/>
        </p:nvSpPr>
        <p:spPr>
          <a:xfrm>
            <a:off x="2057397" y="4895165"/>
            <a:ext cx="381003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ight Arrow 24"/>
          <p:cNvSpPr/>
          <p:nvPr/>
        </p:nvSpPr>
        <p:spPr>
          <a:xfrm>
            <a:off x="4305299" y="4941332"/>
            <a:ext cx="381003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ight Arrow 25"/>
          <p:cNvSpPr/>
          <p:nvPr/>
        </p:nvSpPr>
        <p:spPr>
          <a:xfrm>
            <a:off x="6705601" y="4952215"/>
            <a:ext cx="234462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Up Arrow 26"/>
          <p:cNvSpPr/>
          <p:nvPr/>
        </p:nvSpPr>
        <p:spPr>
          <a:xfrm>
            <a:off x="7772400" y="4333797"/>
            <a:ext cx="90849" cy="23820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Up Arrow 27"/>
          <p:cNvSpPr/>
          <p:nvPr/>
        </p:nvSpPr>
        <p:spPr>
          <a:xfrm>
            <a:off x="7689461" y="3330162"/>
            <a:ext cx="90849" cy="23820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Up Arrow 28"/>
          <p:cNvSpPr/>
          <p:nvPr/>
        </p:nvSpPr>
        <p:spPr>
          <a:xfrm>
            <a:off x="7669236" y="2247228"/>
            <a:ext cx="90849" cy="23820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2300650" y="1831729"/>
            <a:ext cx="44049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Georgia" pitchFamily="18" charset="0"/>
              </a:rPr>
              <a:t>A rough funded research project development cycle</a:t>
            </a:r>
          </a:p>
          <a:p>
            <a:pPr algn="ctr"/>
            <a:r>
              <a:rPr lang="en-US" sz="2400" b="1" dirty="0">
                <a:latin typeface="Georgia" pitchFamily="18" charset="0"/>
              </a:rPr>
              <a:t>(2-24 months to award)</a:t>
            </a:r>
          </a:p>
        </p:txBody>
      </p:sp>
    </p:spTree>
    <p:extLst>
      <p:ext uri="{BB962C8B-B14F-4D97-AF65-F5344CB8AC3E}">
        <p14:creationId xmlns:p14="http://schemas.microsoft.com/office/powerpoint/2010/main" val="39192385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1029615"/>
            <a:ext cx="8915399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Georgia" pitchFamily="18" charset="0"/>
              </a:rPr>
              <a:t>The ‘7 Rs’ of successful research grant proposals:</a:t>
            </a:r>
          </a:p>
          <a:p>
            <a:endParaRPr lang="en-US" sz="2400" b="1" dirty="0">
              <a:latin typeface="Georgia" pitchFamily="18" charset="0"/>
            </a:endParaRPr>
          </a:p>
          <a:p>
            <a:pPr marL="2743200" lvl="5" indent="-457200">
              <a:buFont typeface="+mj-lt"/>
              <a:buAutoNum type="arabicParenR"/>
            </a:pPr>
            <a:r>
              <a:rPr lang="en-US" sz="2400" b="1" dirty="0">
                <a:latin typeface="Georgia" pitchFamily="18" charset="0"/>
              </a:rPr>
              <a:t>Originality</a:t>
            </a:r>
          </a:p>
          <a:p>
            <a:pPr marL="2743200" lvl="5" indent="-457200">
              <a:buFont typeface="+mj-lt"/>
              <a:buAutoNum type="arabicParenR"/>
            </a:pPr>
            <a:endParaRPr lang="en-US" sz="2400" b="1" dirty="0">
              <a:latin typeface="Georgia" pitchFamily="18" charset="0"/>
            </a:endParaRPr>
          </a:p>
          <a:p>
            <a:pPr marL="2743200" lvl="5" indent="-457200">
              <a:buFont typeface="+mj-lt"/>
              <a:buAutoNum type="arabicParenR"/>
            </a:pPr>
            <a:r>
              <a:rPr lang="en-US" sz="2400" b="1" dirty="0">
                <a:latin typeface="Georgia" pitchFamily="18" charset="0"/>
              </a:rPr>
              <a:t>Relevance</a:t>
            </a:r>
          </a:p>
          <a:p>
            <a:pPr marL="2743200" lvl="5" indent="-457200">
              <a:buFont typeface="+mj-lt"/>
              <a:buAutoNum type="arabicParenR"/>
            </a:pPr>
            <a:endParaRPr lang="en-US" sz="2400" b="1" dirty="0">
              <a:latin typeface="Georgia" pitchFamily="18" charset="0"/>
            </a:endParaRPr>
          </a:p>
          <a:p>
            <a:pPr marL="2743200" lvl="5" indent="-457200">
              <a:buFont typeface="+mj-lt"/>
              <a:buAutoNum type="arabicParenR"/>
            </a:pPr>
            <a:r>
              <a:rPr lang="en-US" sz="2400" b="1" dirty="0">
                <a:latin typeface="Georgia" pitchFamily="18" charset="0"/>
              </a:rPr>
              <a:t>Relationships</a:t>
            </a:r>
          </a:p>
          <a:p>
            <a:pPr marL="2743200" lvl="5" indent="-457200">
              <a:buFont typeface="+mj-lt"/>
              <a:buAutoNum type="arabicParenR"/>
            </a:pPr>
            <a:endParaRPr lang="en-US" sz="2400" b="1" dirty="0">
              <a:latin typeface="Georgia" pitchFamily="18" charset="0"/>
            </a:endParaRPr>
          </a:p>
          <a:p>
            <a:pPr marL="2743200" lvl="5" indent="-457200">
              <a:buFont typeface="+mj-lt"/>
              <a:buAutoNum type="arabicParenR"/>
            </a:pPr>
            <a:r>
              <a:rPr lang="en-US" sz="2400" b="1" dirty="0">
                <a:latin typeface="Georgia" pitchFamily="18" charset="0"/>
              </a:rPr>
              <a:t>Results</a:t>
            </a:r>
          </a:p>
          <a:p>
            <a:pPr marL="2743200" lvl="5" indent="-457200">
              <a:buFont typeface="+mj-lt"/>
              <a:buAutoNum type="arabicParenR"/>
            </a:pPr>
            <a:endParaRPr lang="en-US" sz="2400" b="1" dirty="0">
              <a:latin typeface="Georgia" pitchFamily="18" charset="0"/>
            </a:endParaRPr>
          </a:p>
          <a:p>
            <a:pPr marL="2743200" lvl="5" indent="-457200">
              <a:buFont typeface="+mj-lt"/>
              <a:buAutoNum type="arabicParenR"/>
            </a:pPr>
            <a:r>
              <a:rPr lang="en-US" sz="2400" b="1" dirty="0">
                <a:latin typeface="Georgia" pitchFamily="18" charset="0"/>
              </a:rPr>
              <a:t>Reading</a:t>
            </a:r>
          </a:p>
          <a:p>
            <a:pPr marL="2743200" lvl="5" indent="-457200">
              <a:buFont typeface="+mj-lt"/>
              <a:buAutoNum type="arabicParenR"/>
            </a:pPr>
            <a:endParaRPr lang="en-US" sz="2400" b="1" dirty="0">
              <a:latin typeface="Georgia" pitchFamily="18" charset="0"/>
            </a:endParaRPr>
          </a:p>
          <a:p>
            <a:pPr marL="2743200" lvl="5" indent="-457200">
              <a:buFont typeface="+mj-lt"/>
              <a:buAutoNum type="arabicParenR"/>
            </a:pPr>
            <a:r>
              <a:rPr lang="en-US" sz="2400" b="1" dirty="0">
                <a:latin typeface="Georgia" pitchFamily="18" charset="0"/>
              </a:rPr>
              <a:t>Writing</a:t>
            </a:r>
          </a:p>
          <a:p>
            <a:pPr marL="2743200" lvl="5" indent="-457200">
              <a:buFont typeface="+mj-lt"/>
              <a:buAutoNum type="arabicParenR"/>
            </a:pPr>
            <a:endParaRPr lang="en-US" sz="2400" b="1" dirty="0">
              <a:latin typeface="Georgia" pitchFamily="18" charset="0"/>
            </a:endParaRPr>
          </a:p>
          <a:p>
            <a:pPr marL="2743200" lvl="5" indent="-457200">
              <a:buFont typeface="+mj-lt"/>
              <a:buAutoNum type="arabicParenR"/>
            </a:pPr>
            <a:r>
              <a:rPr lang="en-US" sz="2400" b="1" dirty="0">
                <a:latin typeface="Georgia" pitchFamily="18" charset="0"/>
              </a:rPr>
              <a:t>Arithmetic </a:t>
            </a:r>
          </a:p>
          <a:p>
            <a:pPr marL="2743200" lvl="5" indent="-457200">
              <a:buFont typeface="+mj-lt"/>
              <a:buAutoNum type="arabicParenR"/>
            </a:pPr>
            <a:endParaRPr lang="en-US" sz="2400" dirty="0">
              <a:latin typeface="Georgia" pitchFamily="18" charset="0"/>
            </a:endParaRPr>
          </a:p>
        </p:txBody>
      </p:sp>
      <p:pic>
        <p:nvPicPr>
          <p:cNvPr id="4" name="Picture 5" descr="cu_logo_sml_150_pp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5"/>
          <p:cNvSpPr txBox="1">
            <a:spLocks/>
          </p:cNvSpPr>
          <p:nvPr/>
        </p:nvSpPr>
        <p:spPr bwMode="auto">
          <a:xfrm>
            <a:off x="5334000" y="1501"/>
            <a:ext cx="3810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en-US" sz="3000" b="1" kern="0" dirty="0">
                <a:solidFill>
                  <a:schemeClr val="bg1"/>
                </a:solidFill>
                <a:latin typeface="Georgia" pitchFamily="18" charset="0"/>
                <a:ea typeface="+mj-ea"/>
                <a:cs typeface="+mj-cs"/>
              </a:rPr>
              <a:t>Key principles: The 7 </a:t>
            </a:r>
            <a:r>
              <a:rPr lang="en-US" sz="3000" b="1" kern="0" dirty="0" err="1">
                <a:solidFill>
                  <a:schemeClr val="bg1"/>
                </a:solidFill>
                <a:latin typeface="Georgia" pitchFamily="18" charset="0"/>
                <a:ea typeface="+mj-ea"/>
                <a:cs typeface="+mj-cs"/>
              </a:rPr>
              <a:t>Rs</a:t>
            </a:r>
            <a:endParaRPr lang="en-US" sz="3000" kern="0" dirty="0">
              <a:solidFill>
                <a:schemeClr val="bg1"/>
              </a:solidFill>
              <a:latin typeface="Georgia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01637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1029615"/>
            <a:ext cx="8915399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Georgia" pitchFamily="18" charset="0"/>
              </a:rPr>
              <a:t>Innovative ideas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Agencies want interesting new ideas that improve a scientific field or the world… Especially for research and career development grants from scientific agencies (e.g., NSF), but even true for training grants</a:t>
            </a:r>
          </a:p>
          <a:p>
            <a:pPr marL="342900" indent="-342900">
              <a:buFontTx/>
              <a:buChar char="-"/>
            </a:pPr>
            <a:endParaRPr lang="en-US" sz="2400" dirty="0">
              <a:latin typeface="Georgia" pitchFamily="18" charset="0"/>
            </a:endParaRPr>
          </a:p>
          <a:p>
            <a:r>
              <a:rPr lang="en-US" sz="2400" b="1" dirty="0">
                <a:latin typeface="Georgia" pitchFamily="18" charset="0"/>
              </a:rPr>
              <a:t>Key issues:</a:t>
            </a:r>
            <a:endParaRPr lang="en-US" sz="2400" dirty="0">
              <a:latin typeface="Georgia" pitchFamily="18" charset="0"/>
            </a:endParaRP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Who reviews? Establish the sort of originality reviewers/panel seek … basic/applied? theory/methods/evidence?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Be clear: is contribution theory, methods, empirical results?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Why is this interesting/important? 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If empirics, clearly specify hypotheses, explain theoretical basis of these hypotheses, identify prospective competing hypotheses, how to falsify/test, and make the identification strategy clear.</a:t>
            </a:r>
          </a:p>
          <a:p>
            <a:pPr marL="342900" indent="-342900">
              <a:buFontTx/>
              <a:buChar char="-"/>
            </a:pPr>
            <a:endParaRPr lang="en-US" sz="2400" dirty="0">
              <a:latin typeface="Georgia" pitchFamily="18" charset="0"/>
            </a:endParaRPr>
          </a:p>
        </p:txBody>
      </p:sp>
      <p:pic>
        <p:nvPicPr>
          <p:cNvPr id="4" name="Picture 5" descr="cu_logo_sml_150_pp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5"/>
          <p:cNvSpPr txBox="1">
            <a:spLocks/>
          </p:cNvSpPr>
          <p:nvPr/>
        </p:nvSpPr>
        <p:spPr bwMode="auto">
          <a:xfrm>
            <a:off x="5638800" y="1501"/>
            <a:ext cx="3505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en-US" sz="3000" b="1" kern="0" dirty="0">
                <a:solidFill>
                  <a:schemeClr val="bg1"/>
                </a:solidFill>
                <a:latin typeface="Georgia" pitchFamily="18" charset="0"/>
                <a:ea typeface="+mj-ea"/>
                <a:cs typeface="+mj-cs"/>
              </a:rPr>
              <a:t>           Originality</a:t>
            </a:r>
            <a:endParaRPr lang="en-US" sz="3000" kern="0" dirty="0">
              <a:solidFill>
                <a:schemeClr val="bg1"/>
              </a:solidFill>
              <a:latin typeface="Georgia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06090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1029615"/>
            <a:ext cx="8915399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Georgia" pitchFamily="18" charset="0"/>
              </a:rPr>
              <a:t>Relevance to the sponsor agency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Different </a:t>
            </a:r>
            <a:r>
              <a:rPr lang="en-US" sz="2400" dirty="0" err="1">
                <a:latin typeface="Georgia" pitchFamily="18" charset="0"/>
              </a:rPr>
              <a:t>grantsmakers</a:t>
            </a:r>
            <a:r>
              <a:rPr lang="en-US" sz="2400" dirty="0">
                <a:latin typeface="Georgia" pitchFamily="18" charset="0"/>
              </a:rPr>
              <a:t> want different things: basic vs. applied, disciplinary vs. problem-focused, sector-specific or not, etc. Know your audience and tailor accordingly!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Adapt, don’t recycle, a proposal from one agency to the next</a:t>
            </a:r>
          </a:p>
          <a:p>
            <a:pPr marL="342900" indent="-342900">
              <a:buFontTx/>
              <a:buChar char="-"/>
            </a:pPr>
            <a:endParaRPr lang="en-US" sz="2400" b="1" dirty="0">
              <a:latin typeface="Georgia" pitchFamily="18" charset="0"/>
            </a:endParaRPr>
          </a:p>
          <a:p>
            <a:r>
              <a:rPr lang="en-US" sz="2400" b="1" dirty="0">
                <a:latin typeface="Georgia" pitchFamily="18" charset="0"/>
              </a:rPr>
              <a:t>Relevance to the field/broader world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Especially for government-funded research, the agency has political masters … give them the ‘broader impacts’ summary they need to justify your grant: how will your work help solve societal problems? 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Is the original discovery promised worth knowing? Why?</a:t>
            </a:r>
          </a:p>
          <a:p>
            <a:pPr marL="342900" indent="-342900">
              <a:buFontTx/>
              <a:buChar char="-"/>
            </a:pPr>
            <a:endParaRPr lang="en-US" sz="2400" dirty="0">
              <a:latin typeface="Georgia" pitchFamily="18" charset="0"/>
            </a:endParaRPr>
          </a:p>
          <a:p>
            <a:pPr marL="342900" indent="-342900">
              <a:buFontTx/>
              <a:buChar char="-"/>
            </a:pPr>
            <a:endParaRPr lang="en-US" sz="2400" dirty="0">
              <a:latin typeface="Georgia" pitchFamily="18" charset="0"/>
            </a:endParaRPr>
          </a:p>
        </p:txBody>
      </p:sp>
      <p:pic>
        <p:nvPicPr>
          <p:cNvPr id="4" name="Picture 5" descr="cu_logo_sml_150_pp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5"/>
          <p:cNvSpPr txBox="1">
            <a:spLocks/>
          </p:cNvSpPr>
          <p:nvPr/>
        </p:nvSpPr>
        <p:spPr bwMode="auto">
          <a:xfrm>
            <a:off x="5638800" y="1501"/>
            <a:ext cx="3505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en-US" sz="3000" b="1" kern="0" dirty="0">
                <a:solidFill>
                  <a:schemeClr val="bg1"/>
                </a:solidFill>
                <a:latin typeface="Georgia" pitchFamily="18" charset="0"/>
                <a:ea typeface="+mj-ea"/>
                <a:cs typeface="+mj-cs"/>
              </a:rPr>
              <a:t>           Relevance</a:t>
            </a:r>
            <a:endParaRPr lang="en-US" sz="3000" kern="0" dirty="0">
              <a:solidFill>
                <a:schemeClr val="bg1"/>
              </a:solidFill>
              <a:latin typeface="Georgia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72318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1029615"/>
            <a:ext cx="8915399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Georgia" pitchFamily="18" charset="0"/>
              </a:rPr>
              <a:t>Relationships w/program officer(s)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They don’t want to waste their time or yours. 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Ask them whether your ideas are of interest to their program. 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Find out how the review process works, who makes the decisions ultimately, and on what criteria.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Look @/ask for sample successful proposals as models. 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Ask them for feedback after a decision (esp. an adverse one!).</a:t>
            </a:r>
          </a:p>
          <a:p>
            <a:pPr marL="342900" indent="-342900">
              <a:buFontTx/>
              <a:buChar char="-"/>
            </a:pPr>
            <a:endParaRPr lang="en-US" sz="2400" b="1" dirty="0">
              <a:latin typeface="Georgia" pitchFamily="18" charset="0"/>
            </a:endParaRPr>
          </a:p>
          <a:p>
            <a:r>
              <a:rPr lang="en-US" sz="2400" b="1" dirty="0">
                <a:latin typeface="Georgia" pitchFamily="18" charset="0"/>
              </a:rPr>
              <a:t>Relationships w/other investigators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Give others constructive, timely feedback and ask for same. 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Recognize others’ contributions … we all stand on the shoulders of giants. Crediting others in no way reduces your contributions. If anything, it enhances your credibility!</a:t>
            </a:r>
          </a:p>
          <a:p>
            <a:pPr marL="342900" indent="-342900">
              <a:buFontTx/>
              <a:buChar char="-"/>
            </a:pPr>
            <a:endParaRPr lang="en-US" sz="2400" dirty="0">
              <a:latin typeface="Georgia" pitchFamily="18" charset="0"/>
            </a:endParaRPr>
          </a:p>
        </p:txBody>
      </p:sp>
      <p:pic>
        <p:nvPicPr>
          <p:cNvPr id="4" name="Picture 5" descr="cu_logo_sml_150_pp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5"/>
          <p:cNvSpPr txBox="1">
            <a:spLocks/>
          </p:cNvSpPr>
          <p:nvPr/>
        </p:nvSpPr>
        <p:spPr bwMode="auto">
          <a:xfrm>
            <a:off x="5943600" y="1501"/>
            <a:ext cx="3200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en-US" sz="3000" b="1" kern="0" dirty="0">
                <a:solidFill>
                  <a:schemeClr val="bg1"/>
                </a:solidFill>
                <a:latin typeface="Georgia" pitchFamily="18" charset="0"/>
                <a:ea typeface="+mj-ea"/>
                <a:cs typeface="+mj-cs"/>
              </a:rPr>
              <a:t>Relationships</a:t>
            </a:r>
            <a:endParaRPr lang="en-US" sz="3000" kern="0" dirty="0">
              <a:solidFill>
                <a:schemeClr val="bg1"/>
              </a:solidFill>
              <a:latin typeface="Georgia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07493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1029615"/>
            <a:ext cx="891539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Georgia" pitchFamily="18" charset="0"/>
              </a:rPr>
              <a:t>Agencies want some confidence a grant will pay off</a:t>
            </a:r>
          </a:p>
          <a:p>
            <a:endParaRPr lang="en-US" sz="2400" b="1" dirty="0">
              <a:latin typeface="Georgia" pitchFamily="18" charset="0"/>
            </a:endParaRPr>
          </a:p>
          <a:p>
            <a:r>
              <a:rPr lang="en-US" sz="2400" b="1" dirty="0">
                <a:latin typeface="Georgia" pitchFamily="18" charset="0"/>
              </a:rPr>
              <a:t>Clearly articulated impact pathways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Is the research plan sound, in terms of data, methods, etc.? Why should funder believe findings will prove valid?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Is there a clear strategy for publication, uptake, etc.?</a:t>
            </a:r>
          </a:p>
          <a:p>
            <a:pPr marL="342900" indent="-342900">
              <a:buFontTx/>
              <a:buChar char="-"/>
            </a:pPr>
            <a:endParaRPr lang="en-US" sz="2400" b="1" dirty="0">
              <a:latin typeface="Georgia" pitchFamily="18" charset="0"/>
            </a:endParaRPr>
          </a:p>
          <a:p>
            <a:r>
              <a:rPr lang="en-US" sz="2400" b="1" dirty="0">
                <a:latin typeface="Georgia" pitchFamily="18" charset="0"/>
              </a:rPr>
              <a:t>Track record of PI and team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Are PIs qualified to do the work? Pay attention to </a:t>
            </a:r>
            <a:r>
              <a:rPr lang="en-US" sz="2400" dirty="0" err="1">
                <a:latin typeface="Georgia" pitchFamily="18" charset="0"/>
              </a:rPr>
              <a:t>cvs</a:t>
            </a:r>
            <a:r>
              <a:rPr lang="en-US" sz="2400" dirty="0">
                <a:latin typeface="Georgia" pitchFamily="18" charset="0"/>
              </a:rPr>
              <a:t>!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Do PIs have a record of delivering promised results? 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Especially for interdisciplinary projects, viability of the whole is crucial … sell the team! Do you have the right people?</a:t>
            </a:r>
          </a:p>
          <a:p>
            <a:endParaRPr lang="en-US" sz="2400" b="1" dirty="0">
              <a:latin typeface="Georgia" pitchFamily="18" charset="0"/>
            </a:endParaRPr>
          </a:p>
          <a:p>
            <a:r>
              <a:rPr lang="en-US" sz="2400" b="1" dirty="0">
                <a:latin typeface="Georgia" pitchFamily="18" charset="0"/>
              </a:rPr>
              <a:t>Preliminary data show the approach has promise</a:t>
            </a:r>
          </a:p>
          <a:p>
            <a:r>
              <a:rPr lang="en-US" sz="2400" dirty="0">
                <a:latin typeface="Georgia" pitchFamily="18" charset="0"/>
              </a:rPr>
              <a:t>-   Leverage current research/exploratory-pilot work. </a:t>
            </a:r>
          </a:p>
        </p:txBody>
      </p:sp>
      <p:pic>
        <p:nvPicPr>
          <p:cNvPr id="4" name="Picture 5" descr="cu_logo_sml_150_pp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5"/>
          <p:cNvSpPr txBox="1">
            <a:spLocks/>
          </p:cNvSpPr>
          <p:nvPr/>
        </p:nvSpPr>
        <p:spPr bwMode="auto">
          <a:xfrm>
            <a:off x="6096000" y="1501"/>
            <a:ext cx="3048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en-US" sz="3000" b="1" kern="0" dirty="0">
                <a:solidFill>
                  <a:schemeClr val="bg1"/>
                </a:solidFill>
                <a:latin typeface="Georgia" pitchFamily="18" charset="0"/>
                <a:ea typeface="+mj-ea"/>
                <a:cs typeface="+mj-cs"/>
              </a:rPr>
              <a:t>           Results</a:t>
            </a:r>
            <a:endParaRPr lang="en-US" sz="3000" kern="0" dirty="0">
              <a:solidFill>
                <a:schemeClr val="bg1"/>
              </a:solidFill>
              <a:latin typeface="Georgia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03344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4300" y="955613"/>
            <a:ext cx="8915399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Georgia" pitchFamily="18" charset="0"/>
              </a:rPr>
              <a:t>Read the instructions!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The program solicitation will usually bring out the key areas (incl. buzzwords </a:t>
            </a:r>
            <a:r>
              <a:rPr lang="en-US" sz="2400" dirty="0">
                <a:latin typeface="Georgia" pitchFamily="18" charset="0"/>
                <a:sym typeface="Wingdings" panose="05000000000000000000" pitchFamily="2" charset="2"/>
              </a:rPr>
              <a:t> </a:t>
            </a:r>
            <a:r>
              <a:rPr lang="en-US" sz="2400" dirty="0">
                <a:latin typeface="Georgia" pitchFamily="18" charset="0"/>
              </a:rPr>
              <a:t>) to emphasize. 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Failure to follow submission instructions precisely commonly leads to outright rejection. Pay attention to the details!</a:t>
            </a:r>
          </a:p>
          <a:p>
            <a:pPr marL="342900" indent="-342900">
              <a:buFontTx/>
              <a:buChar char="-"/>
            </a:pPr>
            <a:endParaRPr lang="en-US" sz="2400" dirty="0">
              <a:latin typeface="Georgia" pitchFamily="18" charset="0"/>
            </a:endParaRPr>
          </a:p>
          <a:p>
            <a:r>
              <a:rPr lang="en-US" sz="2400" b="1" dirty="0">
                <a:latin typeface="Georgia" pitchFamily="18" charset="0"/>
              </a:rPr>
              <a:t>Read the relevant literature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Know where the current research frontier lies. Keep lit review brief but cite seminal/current work you build on.</a:t>
            </a:r>
          </a:p>
          <a:p>
            <a:endParaRPr lang="en-US" sz="2400" dirty="0">
              <a:latin typeface="Georgia" pitchFamily="18" charset="0"/>
            </a:endParaRPr>
          </a:p>
          <a:p>
            <a:r>
              <a:rPr lang="en-US" sz="2400" b="1" dirty="0">
                <a:latin typeface="Georgia" pitchFamily="18" charset="0"/>
              </a:rPr>
              <a:t>Read other (un)successful proposals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If asked, colleagues and program officers will often share prior proposals related to your proposed theme.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Query program officers about their perceived weaknesses.</a:t>
            </a:r>
          </a:p>
          <a:p>
            <a:endParaRPr lang="en-US" sz="2400" dirty="0">
              <a:latin typeface="Georgia" pitchFamily="18" charset="0"/>
            </a:endParaRPr>
          </a:p>
          <a:p>
            <a:endParaRPr lang="en-US" sz="2400" dirty="0">
              <a:latin typeface="Georgia" pitchFamily="18" charset="0"/>
            </a:endParaRPr>
          </a:p>
        </p:txBody>
      </p:sp>
      <p:pic>
        <p:nvPicPr>
          <p:cNvPr id="4" name="Picture 5" descr="cu_logo_sml_150_pp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5"/>
          <p:cNvSpPr txBox="1">
            <a:spLocks/>
          </p:cNvSpPr>
          <p:nvPr/>
        </p:nvSpPr>
        <p:spPr bwMode="auto">
          <a:xfrm>
            <a:off x="6858000" y="1501"/>
            <a:ext cx="2286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en-US" sz="3000" b="1" kern="0" dirty="0">
                <a:solidFill>
                  <a:schemeClr val="bg1"/>
                </a:solidFill>
                <a:latin typeface="Georgia" pitchFamily="18" charset="0"/>
                <a:ea typeface="+mj-ea"/>
                <a:cs typeface="+mj-cs"/>
              </a:rPr>
              <a:t>Reading</a:t>
            </a:r>
            <a:endParaRPr lang="en-US" sz="3000" kern="0" dirty="0">
              <a:solidFill>
                <a:schemeClr val="bg1"/>
              </a:solidFill>
              <a:latin typeface="Georgia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02814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pportunity104October2008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Opportunity104October2008</Template>
  <TotalTime>12878</TotalTime>
  <Words>1139</Words>
  <Application>Microsoft Office PowerPoint</Application>
  <PresentationFormat>On-screen Show (4:3)</PresentationFormat>
  <Paragraphs>153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Georgia</vt:lpstr>
      <vt:lpstr>Times New Roman</vt:lpstr>
      <vt:lpstr>Opportunity104October2008</vt:lpstr>
      <vt:lpstr>Custom Design</vt:lpstr>
      <vt:lpstr>1_Custom Design</vt:lpstr>
      <vt:lpstr> Chris Barrett Presentation to STARS Fellows September 8, 2025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Cornell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CALS</dc:creator>
  <cp:lastModifiedBy>Christopher Barrett</cp:lastModifiedBy>
  <cp:revision>709</cp:revision>
  <cp:lastPrinted>2012-10-16T03:05:11Z</cp:lastPrinted>
  <dcterms:created xsi:type="dcterms:W3CDTF">2010-06-02T17:17:22Z</dcterms:created>
  <dcterms:modified xsi:type="dcterms:W3CDTF">2025-09-04T20:10:11Z</dcterms:modified>
</cp:coreProperties>
</file>